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E979EE8-B6FC-4286-93BA-B8FAAAFDAE94}">
  <a:tblStyle styleId="{BE979EE8-B6FC-4286-93BA-B8FAAAFDAE9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AF1"/>
          </a:solidFill>
        </a:fill>
      </a:tcStyle>
    </a:wholeTbl>
    <a:band1H>
      <a:tcTxStyle/>
      <a:tcStyle>
        <a:fill>
          <a:solidFill>
            <a:srgbClr val="CED2E2"/>
          </a:solidFill>
        </a:fill>
      </a:tcStyle>
    </a:band1H>
    <a:band2H>
      <a:tcTxStyle/>
    </a:band2H>
    <a:band1V>
      <a:tcTxStyle/>
      <a:tcStyle>
        <a:fill>
          <a:solidFill>
            <a:srgbClr val="CED2E2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4F7FB"/>
            </a:gs>
            <a:gs pos="74000">
              <a:srgbClr val="ABB8DB"/>
            </a:gs>
            <a:gs pos="83000">
              <a:srgbClr val="ABB8DB"/>
            </a:gs>
            <a:gs pos="100000">
              <a:srgbClr val="C7CFE6"/>
            </a:gs>
          </a:gsLst>
          <a:lin ang="54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644193" y="28574"/>
            <a:ext cx="1096275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Анализ структуры гипо- и гиперкоррекций при выполнении модифицированной резекции верхней тарзальной мышцы </a:t>
            </a:r>
            <a:endParaRPr sz="16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335678" y="399980"/>
            <a:ext cx="11856322" cy="984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u="sng">
                <a:solidFill>
                  <a:srgbClr val="498DF1"/>
                </a:solidFill>
                <a:latin typeface="Calibri"/>
                <a:ea typeface="Calibri"/>
                <a:cs typeface="Calibri"/>
                <a:sym typeface="Calibri"/>
              </a:rPr>
              <a:t>Гольцман Е.В.</a:t>
            </a:r>
            <a:r>
              <a:rPr baseline="30000" lang="ru-RU" sz="1800" u="sng">
                <a:solidFill>
                  <a:srgbClr val="498DF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-RU" sz="1800">
                <a:solidFill>
                  <a:srgbClr val="498DF1"/>
                </a:solidFill>
                <a:latin typeface="Calibri"/>
                <a:ea typeface="Calibri"/>
                <a:cs typeface="Calibri"/>
                <a:sym typeface="Calibri"/>
              </a:rPr>
              <a:t>,Потемкин В.В.</a:t>
            </a:r>
            <a:r>
              <a:rPr baseline="30000" lang="ru-RU" sz="1800">
                <a:solidFill>
                  <a:srgbClr val="498DF1"/>
                </a:solidFill>
                <a:latin typeface="Calibri"/>
                <a:ea typeface="Calibri"/>
                <a:cs typeface="Calibri"/>
                <a:sym typeface="Calibri"/>
              </a:rPr>
              <a:t>1,2</a:t>
            </a:r>
            <a:endParaRPr baseline="30000" sz="1800">
              <a:solidFill>
                <a:srgbClr val="498DF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-RU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СПб ГБУЗ «Городская многопрофильная больница №2», Санкт-Петербург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ru-RU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-RU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ГБОУ ВПО ПСПбГМУ им. акад. И.П. Павлова Минздрава России, Санкт-Петербург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315214" y="1384865"/>
            <a:ext cx="5686634" cy="1415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Трансконъюнктивальные методики заняли лидирующие позиции при выборе способа коррекции блефароптозов слабой и умеренной степени.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Это обусловлено: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-простотой выполнения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-предсказуемостью результатов,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-лучшим косметическим результатом ввиду отсутствия рубцов на коже при выполнении различных вариантов резекции верхней тарзальной </a:t>
            </a:r>
            <a:r>
              <a:rPr lang="ru-RU" sz="14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мышцы.</a:t>
            </a:r>
            <a:endParaRPr sz="14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6132844" y="399469"/>
            <a:ext cx="6096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Цель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Оценить частоту гипо и гиперкоррекций  при выполнении модифицированной резекции ВТМ.</a:t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6096000" y="1020154"/>
            <a:ext cx="60960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ru-RU" sz="1400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Материалы и методы</a:t>
            </a:r>
            <a:r>
              <a:rPr lang="ru-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исследование были включены 2 группы пациентов с блефароптозами слабой и умеренной степени с отличной или хорошей МПВВ (8 мм и более). В основной группе (75 пациентов, 103 века) была выполнена модифицированная резекция ВТМ, предложенная авторами, а в группе сравнения (26 пациентов, 35 век) – резекция ВТМ по типу «открытого неба» (Lake S., 2003).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6096000" y="374041"/>
            <a:ext cx="6022312" cy="601596"/>
          </a:xfrm>
          <a:prstGeom prst="roundRect">
            <a:avLst>
              <a:gd fmla="val 16667" name="adj"/>
            </a:avLst>
          </a:prstGeom>
          <a:solidFill>
            <a:schemeClr val="accent1">
              <a:alpha val="5882"/>
            </a:schemeClr>
          </a:solidFill>
          <a:ln cap="flat" cmpd="sng" w="12700">
            <a:solidFill>
              <a:srgbClr val="364A7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BED7E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6022312" y="1031824"/>
            <a:ext cx="6022312" cy="1545543"/>
          </a:xfrm>
          <a:prstGeom prst="roundRect">
            <a:avLst>
              <a:gd fmla="val 16667" name="adj"/>
            </a:avLst>
          </a:prstGeom>
          <a:solidFill>
            <a:schemeClr val="accent1">
              <a:alpha val="12941"/>
            </a:schemeClr>
          </a:solidFill>
          <a:ln cap="flat" cmpd="sng" w="12700">
            <a:solidFill>
              <a:srgbClr val="364A7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67839" y="3461014"/>
            <a:ext cx="6039844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Результаты. 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Частота гипо- и гиперкоррекций в основной группе составила </a:t>
            </a: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7,77%, тогда как в группе контроля - 22,86% (p=0,0001). в основной группе остаточную степень птоза в 1 мм наблюдали у 4 пациентов (6 век, 5,83%), в 2 мм – у 1 пациента (1 веко, 0,97%), в группе контроля - 4 пациента (5 век, 14,3%) с остаточным птозом в 1 мм, 1 пациент (1 веко, 2,86%) – остаточный птозом 2 мм (p=0,0001). Гиперкоррекция наблюдалась у одного пациента основной группы (1 веко, степень 1 мм) и двух пациентов группы контроля (2 века, степень 2 мм)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73688" y="3322337"/>
            <a:ext cx="6206532" cy="3552777"/>
          </a:xfrm>
          <a:prstGeom prst="roundRect">
            <a:avLst>
              <a:gd fmla="val 16667" name="adj"/>
            </a:avLst>
          </a:prstGeom>
          <a:solidFill>
            <a:schemeClr val="accent1">
              <a:alpha val="14901"/>
            </a:schemeClr>
          </a:solidFill>
          <a:ln cap="flat" cmpd="sng" w="12700">
            <a:solidFill>
              <a:srgbClr val="364A7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6303875" y="5832457"/>
            <a:ext cx="60960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</a:t>
            </a: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аключение. 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Модифицированная резекция ВТМ зарекомендовала себя, как надежный способ коррекции блефароптозов слабой и умеренной степени с меньшей частотой гипо- и гиперкоррекций при условии хорошей или отличной функции МПВВ.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6338721" y="5796738"/>
            <a:ext cx="5773510" cy="1025543"/>
          </a:xfrm>
          <a:prstGeom prst="roundRect">
            <a:avLst>
              <a:gd fmla="val 16667" name="adj"/>
            </a:avLst>
          </a:prstGeom>
          <a:solidFill>
            <a:schemeClr val="accent1">
              <a:alpha val="40000"/>
            </a:schemeClr>
          </a:solidFill>
          <a:ln cap="flat" cmpd="sng" w="12700">
            <a:solidFill>
              <a:srgbClr val="364A7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5" name="Google Shape;95;p13"/>
          <p:cNvGraphicFramePr/>
          <p:nvPr/>
        </p:nvGraphicFramePr>
        <p:xfrm>
          <a:off x="191494" y="527689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{BE979EE8-B6FC-4286-93BA-B8FAAAFDAE94}</a:tableStyleId>
              </a:tblPr>
              <a:tblGrid>
                <a:gridCol w="1462400"/>
                <a:gridCol w="1662425"/>
                <a:gridCol w="1382400"/>
                <a:gridCol w="1426850"/>
              </a:tblGrid>
              <a:tr h="1262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Показатель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Модифицированная резекция ВТМ (n=103 века)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Стандартная резекция ВТМ (n=35 век)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Достоверность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Гипокоррекции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6,8% (7 век)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17,1% (6 век)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0,0001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Гиперкоррекции 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0,97% (1 веко)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5,7% (2 века)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u="none" cap="none" strike="noStrike"/>
                        <a:t>0,0001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pic>
        <p:nvPicPr>
          <p:cNvPr id="96" name="Google Shape;9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5105" y="2405149"/>
            <a:ext cx="3808020" cy="37208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Теплый синий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